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F5792B-8F2E-46FC-ADC3-2176998E5E84}">
  <a:tblStyle styleId="{F3F5792B-8F2E-46FC-ADC3-2176998E5E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b6c23f48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b6c23f48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b6c23f48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b6c23f48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b6c23f480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b6c23f480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7688f5af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7688f5af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688f5af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7688f5af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688f5af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688f5af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7688f5af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7688f5af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7688f5af4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7688f5af4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688f5af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688f5af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e66c438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e66c438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b6c23f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b6c23f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688f5af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688f5af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b6c23f4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b6c23f4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b6c23f48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b6c23f48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b6c23f48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b6c23f48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b6c23f48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b6c23f48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b6c23f48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b6c23f48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04272" y="2561844"/>
            <a:ext cx="4777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1828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117" y="590550"/>
            <a:ext cx="994225" cy="9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304800" y="3486150"/>
            <a:ext cx="4776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0" y="1985433"/>
            <a:ext cx="9144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cu screen b31b1b.psd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70374" t="0"/>
          <a:stretch/>
        </p:blipFill>
        <p:spPr>
          <a:xfrm>
            <a:off x="182033" y="402168"/>
            <a:ext cx="1113368" cy="101980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0" y="127635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285753" y="1428750"/>
            <a:ext cx="86790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34" name="Google Shape;34;p4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 Graphic">
  <p:cSld name="Content w/ Graphic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438726" y="3567547"/>
            <a:ext cx="8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287899" y="461820"/>
            <a:ext cx="853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89405" y="1200150"/>
            <a:ext cx="8534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43" name="Google Shape;43;p5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idx="2" type="body"/>
          </p:nvPr>
        </p:nvSpPr>
        <p:spPr>
          <a:xfrm>
            <a:off x="287338" y="2876550"/>
            <a:ext cx="8535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/ Graphic">
  <p:cSld name="1_Content w/ Graphic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 txBox="1"/>
          <p:nvPr/>
        </p:nvSpPr>
        <p:spPr>
          <a:xfrm>
            <a:off x="438726" y="3567547"/>
            <a:ext cx="8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Photos, illustrations, graphics here.</a:t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4800605" y="1085850"/>
            <a:ext cx="4050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287899" y="461818"/>
            <a:ext cx="6554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289410" y="1085850"/>
            <a:ext cx="4358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54" name="Google Shape;54;p6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838200" y="569785"/>
            <a:ext cx="7467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838200" y="1123950"/>
            <a:ext cx="74676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cu white lrg.psd" id="62" name="Google Shape;62;p7"/>
          <p:cNvPicPr preferRelativeResize="0"/>
          <p:nvPr/>
        </p:nvPicPr>
        <p:blipFill rotWithShape="1">
          <a:blip r:embed="rId2">
            <a:alphaModFix/>
          </a:blip>
          <a:srcRect b="0" l="29542" r="-704" t="0"/>
          <a:stretch/>
        </p:blipFill>
        <p:spPr>
          <a:xfrm>
            <a:off x="4103639" y="-95250"/>
            <a:ext cx="929024" cy="35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losing Slide">
  <p:cSld name="4_Closing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346286" y="2197058"/>
            <a:ext cx="2498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91425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627" y="590550"/>
            <a:ext cx="1019218" cy="102472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>
            <a:off x="0" y="0"/>
            <a:ext cx="9144000" cy="1668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311225" y="2069700"/>
            <a:ext cx="8471400" cy="1174500"/>
          </a:xfrm>
          <a:prstGeom prst="rect">
            <a:avLst/>
          </a:prstGeom>
        </p:spPr>
        <p:txBody>
          <a:bodyPr anchorCtr="0" anchor="t" bIns="45700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N-15 Muon Lifetime</a:t>
            </a:r>
            <a:endParaRPr sz="3700"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311225" y="3178725"/>
            <a:ext cx="4021200" cy="1174500"/>
          </a:xfrm>
          <a:prstGeom prst="rect">
            <a:avLst/>
          </a:prstGeom>
        </p:spPr>
        <p:txBody>
          <a:bodyPr anchorCtr="0" anchor="t" bIns="45700" lIns="182875" spcFirstLastPara="1" rIns="182875" wrap="square" tIns="182875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PHYS 4410 - Experiment</a:t>
            </a:r>
            <a:endParaRPr sz="24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David Thuman</a:t>
            </a:r>
            <a:endParaRPr sz="240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7" name="Google Shape;297;p19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298" name="Google Shape;298;p19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299" name="Google Shape;299;p19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300" name="Google Shape;300;p19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303" name="Google Shape;303;p19"/>
          <p:cNvCxnSpPr>
            <a:stCxn id="295" idx="0"/>
            <a:endCxn id="296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19"/>
          <p:cNvCxnSpPr>
            <a:stCxn id="302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19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19"/>
          <p:cNvCxnSpPr>
            <a:stCxn id="296" idx="3"/>
            <a:endCxn id="297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19"/>
          <p:cNvCxnSpPr>
            <a:stCxn id="297" idx="3"/>
            <a:endCxn id="298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19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9"/>
          <p:cNvCxnSpPr>
            <a:stCxn id="299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19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19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19"/>
          <p:cNvCxnSpPr>
            <a:stCxn id="302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19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19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9"/>
          <p:cNvCxnSpPr>
            <a:stCxn id="296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9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9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19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20" name="Google Shape;320;p19"/>
          <p:cNvCxnSpPr>
            <a:stCxn id="300" idx="3"/>
            <a:endCxn id="321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9"/>
          <p:cNvCxnSpPr>
            <a:stCxn id="301" idx="3"/>
            <a:endCxn id="323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24" name="Google Shape;324;p19"/>
          <p:cNvCxnSpPr>
            <a:endCxn id="295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19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25" name="Google Shape;325;p19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26" name="Google Shape;326;p19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332" name="Google Shape;332;p20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0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34" name="Google Shape;334;p20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335" name="Google Shape;335;p20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336" name="Google Shape;336;p20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337" name="Google Shape;337;p20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340" name="Google Shape;340;p20"/>
          <p:cNvCxnSpPr>
            <a:stCxn id="332" idx="0"/>
            <a:endCxn id="333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0"/>
          <p:cNvCxnSpPr>
            <a:stCxn id="339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0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0"/>
          <p:cNvCxnSpPr>
            <a:stCxn id="333" idx="3"/>
            <a:endCxn id="334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0"/>
          <p:cNvCxnSpPr>
            <a:stCxn id="334" idx="3"/>
            <a:endCxn id="335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0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0"/>
          <p:cNvCxnSpPr>
            <a:stCxn id="336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0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0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0"/>
          <p:cNvCxnSpPr>
            <a:stCxn id="339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0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0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0"/>
          <p:cNvCxnSpPr>
            <a:stCxn id="333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0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0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0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57" name="Google Shape;357;p20"/>
          <p:cNvCxnSpPr>
            <a:stCxn id="337" idx="3"/>
            <a:endCxn id="358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0"/>
          <p:cNvCxnSpPr>
            <a:stCxn id="338" idx="3"/>
            <a:endCxn id="360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20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61" name="Google Shape;361;p20"/>
          <p:cNvCxnSpPr>
            <a:endCxn id="332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20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62" name="Google Shape;362;p20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63" name="Google Shape;363;p20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71" name="Google Shape;371;p21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372" name="Google Shape;372;p21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373" name="Google Shape;373;p21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374" name="Google Shape;374;p21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377" name="Google Shape;377;p21"/>
          <p:cNvCxnSpPr>
            <a:stCxn id="369" idx="0"/>
            <a:endCxn id="370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1"/>
          <p:cNvCxnSpPr>
            <a:stCxn id="376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1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1"/>
          <p:cNvCxnSpPr>
            <a:stCxn id="370" idx="3"/>
            <a:endCxn id="371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1"/>
          <p:cNvCxnSpPr>
            <a:stCxn id="371" idx="3"/>
            <a:endCxn id="372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1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21"/>
          <p:cNvCxnSpPr>
            <a:stCxn id="373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21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1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1"/>
          <p:cNvCxnSpPr>
            <a:stCxn id="376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1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21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1"/>
          <p:cNvCxnSpPr>
            <a:stCxn id="370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1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1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21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3" name="Google Shape;393;p21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94" name="Google Shape;394;p21"/>
          <p:cNvCxnSpPr>
            <a:stCxn id="374" idx="3"/>
            <a:endCxn id="395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21"/>
          <p:cNvCxnSpPr>
            <a:stCxn id="375" idx="3"/>
            <a:endCxn id="397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21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398" name="Google Shape;398;p21"/>
          <p:cNvCxnSpPr>
            <a:endCxn id="369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21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graphicFrame>
        <p:nvGraphicFramePr>
          <p:cNvPr id="399" name="Google Shape;399;p21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  <p:cxnSp>
        <p:nvCxnSpPr>
          <p:cNvPr id="400" name="Google Shape;400;p21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Bin Width</a:t>
            </a:r>
            <a:endParaRPr/>
          </a:p>
        </p:txBody>
      </p:sp>
      <p:pic>
        <p:nvPicPr>
          <p:cNvPr id="406" name="Google Shape;4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428738"/>
            <a:ext cx="53340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5" y="2486163"/>
            <a:ext cx="4678770" cy="246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395" y="2486163"/>
            <a:ext cx="36290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Observed Data</a:t>
            </a:r>
            <a:endParaRPr/>
          </a:p>
        </p:txBody>
      </p:sp>
      <p:pic>
        <p:nvPicPr>
          <p:cNvPr id="414" name="Google Shape;4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974"/>
            <a:ext cx="4419600" cy="341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350" y="1576975"/>
            <a:ext cx="4419600" cy="341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to Fit Data</a:t>
            </a:r>
            <a:endParaRPr/>
          </a:p>
        </p:txBody>
      </p:sp>
      <p:sp>
        <p:nvSpPr>
          <p:cNvPr id="421" name="Google Shape;421;p24"/>
          <p:cNvSpPr txBox="1"/>
          <p:nvPr>
            <p:ph idx="1" type="body"/>
          </p:nvPr>
        </p:nvSpPr>
        <p:spPr>
          <a:xfrm>
            <a:off x="4923075" y="1468825"/>
            <a:ext cx="4041600" cy="344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i="1" lang="en" sz="2200"/>
              <a:t>i </a:t>
            </a:r>
            <a:r>
              <a:rPr lang="en" sz="2200"/>
              <a:t>is the Bin number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i="1" lang="en" sz="2200"/>
              <a:t>t</a:t>
            </a:r>
            <a:r>
              <a:rPr baseline="-25000" i="1" lang="en" sz="2200"/>
              <a:t>i</a:t>
            </a:r>
            <a:r>
              <a:rPr i="1" lang="en" sz="2200"/>
              <a:t> </a:t>
            </a:r>
            <a:r>
              <a:rPr lang="en" sz="2200"/>
              <a:t>is the start time of Bin </a:t>
            </a:r>
            <a:r>
              <a:rPr i="1" lang="en" sz="2200"/>
              <a:t>i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i="1" lang="en" sz="2200"/>
              <a:t>t</a:t>
            </a:r>
            <a:r>
              <a:rPr baseline="-25000" i="1" lang="en" sz="2200"/>
              <a:t>i+1</a:t>
            </a:r>
            <a:r>
              <a:rPr lang="en" sz="2200"/>
              <a:t> is the end time of Bin </a:t>
            </a:r>
            <a:r>
              <a:rPr i="1" lang="en" sz="2200"/>
              <a:t>i</a:t>
            </a:r>
            <a:r>
              <a:rPr lang="en" sz="2200"/>
              <a:t> (or the start time of Bin </a:t>
            </a:r>
            <a:r>
              <a:rPr i="1" lang="en" sz="2200"/>
              <a:t>i+1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i="1" lang="en" sz="2200"/>
              <a:t>N</a:t>
            </a:r>
            <a:r>
              <a:rPr lang="en" sz="2200"/>
              <a:t> is the total number of observations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𝜆 is the inverse muon decay rate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22" name="Google Shape;4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0" y="1467750"/>
            <a:ext cx="4427974" cy="15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51387"/>
            <a:ext cx="4618275" cy="170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/>
          <p:nvPr>
            <p:ph idx="1" type="body"/>
          </p:nvPr>
        </p:nvSpPr>
        <p:spPr>
          <a:xfrm>
            <a:off x="383700" y="1529550"/>
            <a:ext cx="3657600" cy="89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Least Squares Optimizer</a:t>
            </a:r>
            <a:endParaRPr b="1"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f</a:t>
            </a:r>
            <a:r>
              <a:rPr b="1" lang="en" sz="2200"/>
              <a:t>or δt</a:t>
            </a:r>
            <a:r>
              <a:rPr b="1" baseline="-25000" lang="en" sz="2200"/>
              <a:t>i</a:t>
            </a:r>
            <a:r>
              <a:rPr b="1" lang="en" sz="2200"/>
              <a:t> = 0</a:t>
            </a:r>
            <a:endParaRPr b="1" sz="2200"/>
          </a:p>
        </p:txBody>
      </p:sp>
      <p:sp>
        <p:nvSpPr>
          <p:cNvPr id="429" name="Google Shape;429;p25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 - Least Squares</a:t>
            </a:r>
            <a:endParaRPr/>
          </a:p>
        </p:txBody>
      </p:sp>
      <p:pic>
        <p:nvPicPr>
          <p:cNvPr id="430" name="Google Shape;4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02" y="2386750"/>
            <a:ext cx="3657525" cy="1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725" y="2422650"/>
            <a:ext cx="3657525" cy="117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 txBox="1"/>
          <p:nvPr>
            <p:ph idx="1" type="body"/>
          </p:nvPr>
        </p:nvSpPr>
        <p:spPr>
          <a:xfrm>
            <a:off x="5102700" y="1529550"/>
            <a:ext cx="3657600" cy="85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Least Squares Optimizer</a:t>
            </a:r>
            <a:endParaRPr b="1"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f</a:t>
            </a:r>
            <a:r>
              <a:rPr b="1" lang="en" sz="2200"/>
              <a:t>or </a:t>
            </a:r>
            <a:r>
              <a:rPr b="1" lang="en" sz="2200"/>
              <a:t>δt</a:t>
            </a:r>
            <a:r>
              <a:rPr b="1" baseline="-25000" lang="en" sz="2200"/>
              <a:t>i</a:t>
            </a:r>
            <a:r>
              <a:rPr b="1" lang="en" sz="2200"/>
              <a:t> ≠ 0</a:t>
            </a:r>
            <a:endParaRPr b="1" sz="2200"/>
          </a:p>
        </p:txBody>
      </p:sp>
      <p:pic>
        <p:nvPicPr>
          <p:cNvPr id="433" name="Google Shape;4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700" y="3593050"/>
            <a:ext cx="3657600" cy="11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>
            <p:ph idx="1" type="body"/>
          </p:nvPr>
        </p:nvSpPr>
        <p:spPr>
          <a:xfrm>
            <a:off x="285750" y="1428750"/>
            <a:ext cx="8679000" cy="201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However, the apparatus captures both negative and positive muons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Negative muons have a slightly shorter decay time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Using</a:t>
            </a:r>
            <a:endParaRPr sz="2200"/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Ratio of positive to negative muons: r = 1.18 ± 0.12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Capture rate in carbon: 𝛬</a:t>
            </a:r>
            <a:r>
              <a:rPr baseline="-25000" lang="en" sz="2200"/>
              <a:t>caputre</a:t>
            </a:r>
            <a:r>
              <a:rPr lang="en" sz="2200"/>
              <a:t> = 3.76 ± 0.04 * 10</a:t>
            </a:r>
            <a:r>
              <a:rPr baseline="30000" lang="en" sz="2200"/>
              <a:t>4</a:t>
            </a:r>
            <a:r>
              <a:rPr lang="en" sz="2200"/>
              <a:t> Hz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39" name="Google Shape;439;p26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Muon Capture</a:t>
            </a:r>
            <a:endParaRPr/>
          </a:p>
        </p:txBody>
      </p:sp>
      <p:pic>
        <p:nvPicPr>
          <p:cNvPr id="440" name="Google Shape;4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38" y="3446550"/>
            <a:ext cx="6277225" cy="11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>
            <p:ph idx="1" type="body"/>
          </p:nvPr>
        </p:nvSpPr>
        <p:spPr>
          <a:xfrm>
            <a:off x="4929900" y="1466700"/>
            <a:ext cx="4033800" cy="341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Uncertainty Corrected Least Squares</a:t>
            </a:r>
            <a:endParaRPr b="1"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2.15 ± 0.062 * 10</a:t>
            </a:r>
            <a:r>
              <a:rPr baseline="30000" lang="en" sz="2200"/>
              <a:t>-6</a:t>
            </a:r>
            <a:r>
              <a:rPr lang="en" sz="2200"/>
              <a:t> seconds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Negation Muon Correction</a:t>
            </a:r>
            <a:endParaRPr b="1"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2.23 ± 0.068 </a:t>
            </a:r>
            <a:r>
              <a:rPr lang="en" sz="2200"/>
              <a:t>* 10</a:t>
            </a:r>
            <a:r>
              <a:rPr baseline="30000" lang="en" sz="2200"/>
              <a:t>-6</a:t>
            </a:r>
            <a:r>
              <a:rPr lang="en" sz="2200"/>
              <a:t> seconds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200"/>
              <a:t>Accepted Value</a:t>
            </a:r>
            <a:endParaRPr b="1"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200"/>
              <a:t>2.19703 ± 0.00004 * 10</a:t>
            </a:r>
            <a:r>
              <a:rPr baseline="30000" lang="en" sz="2200"/>
              <a:t>-6</a:t>
            </a:r>
            <a:r>
              <a:rPr lang="en" sz="2200"/>
              <a:t> seconds</a:t>
            </a:r>
            <a:endParaRPr sz="2200"/>
          </a:p>
        </p:txBody>
      </p:sp>
      <p:sp>
        <p:nvSpPr>
          <p:cNvPr id="446" name="Google Shape;446;p27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47" name="Google Shape;4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700"/>
            <a:ext cx="4562356" cy="3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285753" y="1428750"/>
            <a:ext cx="8679000" cy="288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To exp</a:t>
            </a:r>
            <a:r>
              <a:rPr lang="en"/>
              <a:t>eri</a:t>
            </a:r>
            <a:r>
              <a:rPr lang="en"/>
              <a:t>mental measure the lifetime of a muon</a:t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T</a:t>
            </a:r>
            <a:r>
              <a:rPr lang="en"/>
              <a:t>echniques of particle detection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Calibration of equipment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Statistical analysis of data</a:t>
            </a:r>
            <a:endParaRPr/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Experiment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Registering Muon Pulses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25" y="2403375"/>
            <a:ext cx="8237148" cy="250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2"/>
          <p:cNvCxnSpPr/>
          <p:nvPr/>
        </p:nvCxnSpPr>
        <p:spPr>
          <a:xfrm>
            <a:off x="2043625" y="1990050"/>
            <a:ext cx="7800" cy="17910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" name="Google Shape;93;p12"/>
          <p:cNvSpPr txBox="1"/>
          <p:nvPr/>
        </p:nvSpPr>
        <p:spPr>
          <a:xfrm>
            <a:off x="1155775" y="1435938"/>
            <a:ext cx="17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Scintillator</a:t>
            </a:r>
            <a:endParaRPr sz="19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94" name="Google Shape;94;p12"/>
          <p:cNvCxnSpPr/>
          <p:nvPr/>
        </p:nvCxnSpPr>
        <p:spPr>
          <a:xfrm>
            <a:off x="7156500" y="1990050"/>
            <a:ext cx="14700" cy="16677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" name="Google Shape;95;p12"/>
          <p:cNvSpPr txBox="1"/>
          <p:nvPr/>
        </p:nvSpPr>
        <p:spPr>
          <a:xfrm>
            <a:off x="5261550" y="1435950"/>
            <a:ext cx="380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Photomultiplier Tube (PMT)</a:t>
            </a:r>
            <a:endParaRPr sz="19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285750" y="800100"/>
            <a:ext cx="86778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</a:t>
            </a:r>
            <a:r>
              <a:rPr lang="en"/>
              <a:t> and Counter Circuit </a:t>
            </a:r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4822" l="12264" r="43395" t="6533"/>
          <a:stretch/>
        </p:blipFill>
        <p:spPr>
          <a:xfrm>
            <a:off x="285750" y="1741050"/>
            <a:ext cx="2440074" cy="2839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650" y="1741050"/>
            <a:ext cx="3875910" cy="2839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2776500" y="1741050"/>
            <a:ext cx="1512600" cy="120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700"/>
              <a:t>Left Figure:</a:t>
            </a:r>
            <a:r>
              <a:rPr lang="en" sz="1700"/>
              <a:t> Counter display</a:t>
            </a:r>
            <a:endParaRPr sz="1700"/>
          </a:p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3575050" y="3664550"/>
            <a:ext cx="1512600" cy="91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1700"/>
              <a:t>Right</a:t>
            </a:r>
            <a:r>
              <a:rPr b="1" lang="en" sz="1700"/>
              <a:t> Figure: </a:t>
            </a:r>
            <a:r>
              <a:rPr lang="en" sz="1700"/>
              <a:t>Counter Block diagram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2" name="Google Shape;112;p14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113" name="Google Shape;113;p14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114" name="Google Shape;114;p14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115" name="Google Shape;115;p14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118" name="Google Shape;118;p14"/>
          <p:cNvCxnSpPr>
            <a:stCxn id="110" idx="0"/>
            <a:endCxn id="111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>
            <a:stCxn id="117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4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4"/>
          <p:cNvCxnSpPr>
            <a:stCxn id="111" idx="3"/>
            <a:endCxn id="112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4"/>
          <p:cNvCxnSpPr>
            <a:stCxn id="112" idx="3"/>
            <a:endCxn id="113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>
            <a:stCxn id="114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4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4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4"/>
          <p:cNvCxnSpPr>
            <a:stCxn id="117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4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4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>
            <a:stCxn id="111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4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35" name="Google Shape;135;p14"/>
          <p:cNvCxnSpPr>
            <a:stCxn id="115" idx="3"/>
            <a:endCxn id="136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4"/>
          <p:cNvCxnSpPr>
            <a:stCxn id="116" idx="3"/>
            <a:endCxn id="138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39" name="Google Shape;139;p14"/>
          <p:cNvCxnSpPr>
            <a:endCxn id="110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4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40" name="Google Shape;140;p14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1" name="Google Shape;141;p14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9" name="Google Shape;149;p15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150" name="Google Shape;150;p15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151" name="Google Shape;151;p15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152" name="Google Shape;152;p15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155" name="Google Shape;155;p15"/>
          <p:cNvCxnSpPr>
            <a:stCxn id="147" idx="0"/>
            <a:endCxn id="148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/>
          <p:cNvCxnSpPr>
            <a:stCxn id="154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>
            <a:stCxn id="148" idx="3"/>
            <a:endCxn id="149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>
            <a:stCxn id="149" idx="3"/>
            <a:endCxn id="150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5"/>
          <p:cNvCxnSpPr>
            <a:stCxn id="151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5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5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5"/>
          <p:cNvCxnSpPr>
            <a:stCxn id="154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5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5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5"/>
          <p:cNvCxnSpPr>
            <a:stCxn id="148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5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5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5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72" name="Google Shape;172;p15"/>
          <p:cNvCxnSpPr>
            <a:stCxn id="152" idx="3"/>
            <a:endCxn id="173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5"/>
          <p:cNvCxnSpPr>
            <a:stCxn id="153" idx="3"/>
            <a:endCxn id="175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5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76" name="Google Shape;176;p15"/>
          <p:cNvCxnSpPr>
            <a:endCxn id="147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5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77" name="Google Shape;177;p15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8" name="Google Shape;178;p15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6" name="Google Shape;186;p16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187" name="Google Shape;187;p16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188" name="Google Shape;188;p16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189" name="Google Shape;189;p16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192" name="Google Shape;192;p16"/>
          <p:cNvCxnSpPr>
            <a:stCxn id="184" idx="0"/>
            <a:endCxn id="185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6"/>
          <p:cNvCxnSpPr>
            <a:stCxn id="191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6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6"/>
          <p:cNvCxnSpPr>
            <a:stCxn id="185" idx="3"/>
            <a:endCxn id="186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6"/>
          <p:cNvCxnSpPr>
            <a:stCxn id="186" idx="3"/>
            <a:endCxn id="187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6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6"/>
          <p:cNvCxnSpPr>
            <a:stCxn id="188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6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16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16"/>
          <p:cNvCxnSpPr>
            <a:stCxn id="191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6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6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6"/>
          <p:cNvCxnSpPr>
            <a:stCxn id="185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6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6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16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09" name="Google Shape;209;p16"/>
          <p:cNvCxnSpPr>
            <a:stCxn id="189" idx="3"/>
            <a:endCxn id="210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6"/>
          <p:cNvCxnSpPr>
            <a:stCxn id="190" idx="3"/>
            <a:endCxn id="212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6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13" name="Google Shape;213;p16"/>
          <p:cNvCxnSpPr>
            <a:endCxn id="184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16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14" name="Google Shape;214;p16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15" name="Google Shape;215;p16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221" name="Google Shape;221;p17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3" name="Google Shape;223;p17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224" name="Google Shape;224;p17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225" name="Google Shape;225;p17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226" name="Google Shape;226;p17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229" name="Google Shape;229;p17"/>
          <p:cNvCxnSpPr>
            <a:stCxn id="221" idx="0"/>
            <a:endCxn id="222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7"/>
          <p:cNvCxnSpPr>
            <a:stCxn id="228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17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17"/>
          <p:cNvCxnSpPr>
            <a:stCxn id="222" idx="3"/>
            <a:endCxn id="223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17"/>
          <p:cNvCxnSpPr>
            <a:stCxn id="223" idx="3"/>
            <a:endCxn id="224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17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17"/>
          <p:cNvCxnSpPr>
            <a:stCxn id="225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17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17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17"/>
          <p:cNvCxnSpPr>
            <a:stCxn id="228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7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17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17"/>
          <p:cNvCxnSpPr>
            <a:stCxn id="222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17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17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17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46" name="Google Shape;246;p17"/>
          <p:cNvCxnSpPr>
            <a:stCxn id="226" idx="3"/>
            <a:endCxn id="247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7"/>
          <p:cNvCxnSpPr>
            <a:stCxn id="227" idx="3"/>
            <a:endCxn id="249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7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50" name="Google Shape;250;p17"/>
          <p:cNvCxnSpPr>
            <a:endCxn id="221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17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52" name="Google Shape;252;p17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285750" y="800100"/>
            <a:ext cx="3880500" cy="5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 the Muons</a:t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 rot="5400000">
            <a:off x="580450" y="2327425"/>
            <a:ext cx="635700" cy="459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1807763" y="2239075"/>
            <a:ext cx="630300" cy="635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0" name="Google Shape;260;p18"/>
          <p:cNvSpPr/>
          <p:nvPr/>
        </p:nvSpPr>
        <p:spPr>
          <a:xfrm>
            <a:off x="3118050" y="2239075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D</a:t>
            </a:r>
            <a:endParaRPr sz="1200"/>
          </a:p>
        </p:txBody>
      </p:sp>
      <p:sp>
        <p:nvSpPr>
          <p:cNvPr id="261" name="Google Shape;261;p18"/>
          <p:cNvSpPr/>
          <p:nvPr/>
        </p:nvSpPr>
        <p:spPr>
          <a:xfrm>
            <a:off x="4936825" y="2239075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1</a:t>
            </a:r>
            <a:endParaRPr sz="1200"/>
          </a:p>
        </p:txBody>
      </p:sp>
      <p:sp>
        <p:nvSpPr>
          <p:cNvPr id="262" name="Google Shape;262;p18"/>
          <p:cNvSpPr/>
          <p:nvPr/>
        </p:nvSpPr>
        <p:spPr>
          <a:xfrm>
            <a:off x="4936825" y="3224600"/>
            <a:ext cx="1138800" cy="635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2</a:t>
            </a:r>
            <a:endParaRPr sz="1200"/>
          </a:p>
        </p:txBody>
      </p:sp>
      <p:sp>
        <p:nvSpPr>
          <p:cNvPr id="263" name="Google Shape;263;p18"/>
          <p:cNvSpPr/>
          <p:nvPr/>
        </p:nvSpPr>
        <p:spPr>
          <a:xfrm>
            <a:off x="6888375" y="2239075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6888375" y="3224600"/>
            <a:ext cx="807300" cy="635700"/>
          </a:xfrm>
          <a:prstGeom prst="flowChartDelay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1807775" y="4199200"/>
            <a:ext cx="1138800" cy="63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Univibrator C</a:t>
            </a:r>
            <a:endParaRPr sz="1200"/>
          </a:p>
        </p:txBody>
      </p:sp>
      <p:cxnSp>
        <p:nvCxnSpPr>
          <p:cNvPr id="266" name="Google Shape;266;p18"/>
          <p:cNvCxnSpPr>
            <a:stCxn id="258" idx="0"/>
            <a:endCxn id="259" idx="1"/>
          </p:cNvCxnSpPr>
          <p:nvPr/>
        </p:nvCxnSpPr>
        <p:spPr>
          <a:xfrm>
            <a:off x="112780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18"/>
          <p:cNvCxnSpPr>
            <a:stCxn id="265" idx="1"/>
          </p:cNvCxnSpPr>
          <p:nvPr/>
        </p:nvCxnSpPr>
        <p:spPr>
          <a:xfrm flipH="1">
            <a:off x="1514675" y="4517050"/>
            <a:ext cx="2931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18"/>
          <p:cNvCxnSpPr/>
          <p:nvPr/>
        </p:nvCxnSpPr>
        <p:spPr>
          <a:xfrm rot="10800000">
            <a:off x="1525825" y="2565075"/>
            <a:ext cx="0" cy="19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18"/>
          <p:cNvCxnSpPr>
            <a:stCxn id="259" idx="3"/>
            <a:endCxn id="260" idx="1"/>
          </p:cNvCxnSpPr>
          <p:nvPr/>
        </p:nvCxnSpPr>
        <p:spPr>
          <a:xfrm>
            <a:off x="2438063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18"/>
          <p:cNvCxnSpPr>
            <a:stCxn id="260" idx="3"/>
            <a:endCxn id="261" idx="1"/>
          </p:cNvCxnSpPr>
          <p:nvPr/>
        </p:nvCxnSpPr>
        <p:spPr>
          <a:xfrm>
            <a:off x="4256850" y="2556925"/>
            <a:ext cx="68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18"/>
          <p:cNvCxnSpPr/>
          <p:nvPr/>
        </p:nvCxnSpPr>
        <p:spPr>
          <a:xfrm flipH="1">
            <a:off x="4598125" y="2576225"/>
            <a:ext cx="15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18"/>
          <p:cNvCxnSpPr>
            <a:stCxn id="262" idx="1"/>
          </p:cNvCxnSpPr>
          <p:nvPr/>
        </p:nvCxnSpPr>
        <p:spPr>
          <a:xfrm rot="10800000">
            <a:off x="4605625" y="3537650"/>
            <a:ext cx="331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8"/>
          <p:cNvCxnSpPr/>
          <p:nvPr/>
        </p:nvCxnSpPr>
        <p:spPr>
          <a:xfrm>
            <a:off x="6075625" y="3431875"/>
            <a:ext cx="81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8"/>
          <p:cNvCxnSpPr/>
          <p:nvPr/>
        </p:nvCxnSpPr>
        <p:spPr>
          <a:xfrm>
            <a:off x="6075625" y="2467525"/>
            <a:ext cx="81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18"/>
          <p:cNvCxnSpPr>
            <a:stCxn id="265" idx="3"/>
          </p:cNvCxnSpPr>
          <p:nvPr/>
        </p:nvCxnSpPr>
        <p:spPr>
          <a:xfrm flipH="1" rot="10800000">
            <a:off x="2946575" y="4511050"/>
            <a:ext cx="3621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18"/>
          <p:cNvCxnSpPr/>
          <p:nvPr/>
        </p:nvCxnSpPr>
        <p:spPr>
          <a:xfrm flipH="1" rot="10800000">
            <a:off x="6556700" y="2733075"/>
            <a:ext cx="8400" cy="17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18"/>
          <p:cNvCxnSpPr/>
          <p:nvPr/>
        </p:nvCxnSpPr>
        <p:spPr>
          <a:xfrm flipH="1">
            <a:off x="2120750" y="1922800"/>
            <a:ext cx="4203900" cy="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18"/>
          <p:cNvCxnSpPr>
            <a:stCxn id="259" idx="0"/>
          </p:cNvCxnSpPr>
          <p:nvPr/>
        </p:nvCxnSpPr>
        <p:spPr>
          <a:xfrm rot="10800000">
            <a:off x="2122913" y="1923775"/>
            <a:ext cx="0" cy="31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18"/>
          <p:cNvCxnSpPr/>
          <p:nvPr/>
        </p:nvCxnSpPr>
        <p:spPr>
          <a:xfrm>
            <a:off x="6556700" y="36819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18"/>
          <p:cNvCxnSpPr/>
          <p:nvPr/>
        </p:nvCxnSpPr>
        <p:spPr>
          <a:xfrm>
            <a:off x="6556700" y="2728625"/>
            <a:ext cx="33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18"/>
          <p:cNvSpPr txBox="1"/>
          <p:nvPr/>
        </p:nvSpPr>
        <p:spPr>
          <a:xfrm>
            <a:off x="1689150" y="2880788"/>
            <a:ext cx="9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 Flip-Flop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2" name="Google Shape;282;p18"/>
          <p:cNvSpPr txBox="1"/>
          <p:nvPr/>
        </p:nvSpPr>
        <p:spPr>
          <a:xfrm>
            <a:off x="234825" y="288080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Discriminator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83" name="Google Shape;283;p18"/>
          <p:cNvCxnSpPr>
            <a:stCxn id="263" idx="3"/>
            <a:endCxn id="284" idx="1"/>
          </p:cNvCxnSpPr>
          <p:nvPr/>
        </p:nvCxnSpPr>
        <p:spPr>
          <a:xfrm>
            <a:off x="7695675" y="2556925"/>
            <a:ext cx="37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18"/>
          <p:cNvCxnSpPr>
            <a:stCxn id="264" idx="3"/>
            <a:endCxn id="286" idx="1"/>
          </p:cNvCxnSpPr>
          <p:nvPr/>
        </p:nvCxnSpPr>
        <p:spPr>
          <a:xfrm flipH="1" rot="10800000">
            <a:off x="7695675" y="3538250"/>
            <a:ext cx="37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18"/>
          <p:cNvSpPr txBox="1"/>
          <p:nvPr/>
        </p:nvSpPr>
        <p:spPr>
          <a:xfrm>
            <a:off x="8066000" y="22798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1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87" name="Google Shape;287;p18"/>
          <p:cNvCxnSpPr>
            <a:endCxn id="258" idx="3"/>
          </p:cNvCxnSpPr>
          <p:nvPr/>
        </p:nvCxnSpPr>
        <p:spPr>
          <a:xfrm flipH="1" rot="10800000">
            <a:off x="166600" y="2556925"/>
            <a:ext cx="502200" cy="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18"/>
          <p:cNvSpPr txBox="1"/>
          <p:nvPr/>
        </p:nvSpPr>
        <p:spPr>
          <a:xfrm>
            <a:off x="8066000" y="3261075"/>
            <a:ext cx="95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Scalar Channel 2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88" name="Google Shape;288;p18"/>
          <p:cNvCxnSpPr/>
          <p:nvPr/>
        </p:nvCxnSpPr>
        <p:spPr>
          <a:xfrm>
            <a:off x="6324650" y="1922800"/>
            <a:ext cx="0" cy="15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89" name="Google Shape;289;p18"/>
          <p:cNvGraphicFramePr/>
          <p:nvPr/>
        </p:nvGraphicFramePr>
        <p:xfrm>
          <a:off x="4298700" y="5487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{F3F5792B-8F2E-46FC-ADC3-2176998E5E84}</a:tableStyleId>
              </a:tblPr>
              <a:tblGrid>
                <a:gridCol w="1366525"/>
                <a:gridCol w="1830975"/>
                <a:gridCol w="1421975"/>
              </a:tblGrid>
              <a:tr h="2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Univibrator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 Delay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Pulse Width</a:t>
                      </a:r>
                      <a:endParaRPr b="1"/>
                    </a:p>
                  </a:txBody>
                  <a:tcPr marT="0" marB="0" marR="0" marL="0">
                    <a:solidFill>
                      <a:schemeClr val="lt2"/>
                    </a:solidFill>
                  </a:tcPr>
                </a:tc>
              </a:tr>
              <a:tr h="1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Faction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μsecond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5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 D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</a:tr>
              <a:tr h="10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1 μsecond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/>
                </a:tc>
              </a:tr>
              <a:tr h="155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unknown</a:t>
                      </a:r>
                      <a:endParaRPr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2 μsecond</a:t>
                      </a:r>
                      <a:endParaRPr/>
                    </a:p>
                  </a:txBody>
                  <a:tcPr marT="0" marB="0" marR="0" marL="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